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2" r:id="rId4"/>
    <p:sldId id="257" r:id="rId5"/>
    <p:sldId id="263" r:id="rId6"/>
    <p:sldId id="259" r:id="rId7"/>
    <p:sldId id="264" r:id="rId8"/>
    <p:sldId id="270" r:id="rId9"/>
    <p:sldId id="265" r:id="rId10"/>
    <p:sldId id="261" r:id="rId11"/>
    <p:sldId id="268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45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428604"/>
            <a:ext cx="6840760" cy="3153759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Виды 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>изобразительного искусства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Книжная графика</a:t>
            </a:r>
            <a:endParaRPr lang="ru-RU" dirty="0"/>
          </a:p>
        </p:txBody>
      </p:sp>
      <p:pic>
        <p:nvPicPr>
          <p:cNvPr id="4" name="Содержимое 3" descr="34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85860"/>
            <a:ext cx="3092741" cy="4525962"/>
          </a:xfrm>
        </p:spPr>
      </p:pic>
      <p:pic>
        <p:nvPicPr>
          <p:cNvPr id="5" name="Рисунок 4" descr="3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285860"/>
            <a:ext cx="311658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71546"/>
            <a:ext cx="83582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AlternaSw" pitchFamily="34" charset="-52"/>
              </a:rPr>
              <a:t>Художники-иллюстраторы</a:t>
            </a:r>
            <a:endParaRPr lang="ru-RU" sz="88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_AlternaSw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2948E-6 L 0.27413 0.37711 L -0.30625 0.37711 L -2.5E-6 -3.2948E-6 Z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57" y="3214685"/>
            <a:ext cx="2190765" cy="3286147"/>
          </a:xfrm>
          <a:prstGeom prst="rect">
            <a:avLst/>
          </a:prstGeom>
        </p:spPr>
      </p:pic>
      <p:pic>
        <p:nvPicPr>
          <p:cNvPr id="8" name="Рисунок 7" descr="1221416641_prom_juravlev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929066"/>
            <a:ext cx="2214578" cy="2789141"/>
          </a:xfrm>
          <a:prstGeom prst="rect">
            <a:avLst/>
          </a:prstGeom>
        </p:spPr>
      </p:pic>
      <p:pic>
        <p:nvPicPr>
          <p:cNvPr id="10" name="Рисунок 9" descr="6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357166"/>
            <a:ext cx="1915824" cy="3786214"/>
          </a:xfrm>
          <a:prstGeom prst="rect">
            <a:avLst/>
          </a:prstGeom>
        </p:spPr>
      </p:pic>
      <p:pic>
        <p:nvPicPr>
          <p:cNvPr id="12" name="Рисунок 11" descr="sch-eugeny2010_115138.jpg"/>
          <p:cNvPicPr>
            <a:picLocks noChangeAspect="1"/>
          </p:cNvPicPr>
          <p:nvPr/>
        </p:nvPicPr>
        <p:blipFill>
          <a:blip r:embed="rId5" cstate="print"/>
          <a:srcRect r="14453"/>
          <a:stretch>
            <a:fillRect/>
          </a:stretch>
        </p:blipFill>
        <p:spPr>
          <a:xfrm>
            <a:off x="1928794" y="714356"/>
            <a:ext cx="2714644" cy="25068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00232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архитектура</a:t>
            </a:r>
            <a:endParaRPr lang="ru-RU" sz="3200" b="1" i="1" dirty="0"/>
          </a:p>
        </p:txBody>
      </p:sp>
      <p:pic>
        <p:nvPicPr>
          <p:cNvPr id="4" name="Содержимое 3" descr="3531.jpg"/>
          <p:cNvPicPr>
            <a:picLocks noGrp="1" noChangeAspect="1"/>
          </p:cNvPicPr>
          <p:nvPr>
            <p:ph sz="quarter" idx="1"/>
          </p:nvPr>
        </p:nvPicPr>
        <p:blipFill>
          <a:blip r:embed="rId6" cstate="print"/>
          <a:stretch>
            <a:fillRect/>
          </a:stretch>
        </p:blipFill>
        <p:spPr>
          <a:xfrm>
            <a:off x="5214942" y="3571876"/>
            <a:ext cx="1752493" cy="2928958"/>
          </a:xfrm>
        </p:spPr>
      </p:pic>
      <p:sp>
        <p:nvSpPr>
          <p:cNvPr id="17" name="Прямоугольник 16"/>
          <p:cNvSpPr/>
          <p:nvPr/>
        </p:nvSpPr>
        <p:spPr>
          <a:xfrm>
            <a:off x="4857752" y="2071678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скульптура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02981" y="3244334"/>
            <a:ext cx="2911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Декоративно-прикладное искусство</a:t>
            </a:r>
            <a:endParaRPr lang="ru-RU" sz="2400" b="1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2285992"/>
            <a:ext cx="1714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Книжная графика</a:t>
            </a:r>
            <a:endParaRPr lang="ru-RU" sz="2400" b="1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00892" y="4721662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живопись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s37-19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857620" y="4500570"/>
            <a:ext cx="3209837" cy="22383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4555232" cy="667544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r>
              <a:rPr lang="ru-RU" b="1" dirty="0" smtClean="0">
                <a:solidFill>
                  <a:schemeClr val="tx1"/>
                </a:solidFill>
              </a:rPr>
              <a:t>Найди архитектуру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lyuda-nogina_214085.jpg"/>
          <p:cNvPicPr>
            <a:picLocks noChangeAspect="1"/>
          </p:cNvPicPr>
          <p:nvPr/>
        </p:nvPicPr>
        <p:blipFill>
          <a:blip r:embed="rId3" cstate="print"/>
          <a:srcRect l="3576" t="2785" r="5233" b="2529"/>
          <a:stretch>
            <a:fillRect/>
          </a:stretch>
        </p:blipFill>
        <p:spPr>
          <a:xfrm>
            <a:off x="5768254" y="1340768"/>
            <a:ext cx="2584166" cy="3445554"/>
          </a:xfrm>
          <a:prstGeom prst="rect">
            <a:avLst/>
          </a:prstGeom>
        </p:spPr>
      </p:pic>
      <p:pic>
        <p:nvPicPr>
          <p:cNvPr id="6" name="Picture 7" descr="1-bi-01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4818"/>
            <a:ext cx="3386562" cy="2538428"/>
          </a:xfrm>
          <a:prstGeom prst="rect">
            <a:avLst/>
          </a:prstGeom>
          <a:noFill/>
        </p:spPr>
      </p:pic>
      <p:pic>
        <p:nvPicPr>
          <p:cNvPr id="10" name="Picture 8" descr="2319_3361_04[1]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2786050" y="1285860"/>
            <a:ext cx="2500330" cy="3178714"/>
          </a:xfrm>
          <a:prstGeom prst="rect">
            <a:avLst/>
          </a:prstGeom>
          <a:noFill/>
        </p:spPr>
      </p:pic>
      <p:pic>
        <p:nvPicPr>
          <p:cNvPr id="13" name="Picture 5" descr="d35e23a121cb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142984"/>
            <a:ext cx="1992313" cy="3068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339208" cy="66754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Найди скульптуру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7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28799"/>
            <a:ext cx="2831858" cy="4134099"/>
          </a:xfrm>
        </p:spPr>
      </p:pic>
      <p:pic>
        <p:nvPicPr>
          <p:cNvPr id="5" name="Рисунок 4" descr="98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14290"/>
            <a:ext cx="2481254" cy="2586018"/>
          </a:xfrm>
          <a:prstGeom prst="rect">
            <a:avLst/>
          </a:prstGeom>
        </p:spPr>
      </p:pic>
      <p:pic>
        <p:nvPicPr>
          <p:cNvPr id="6" name="Picture 7" descr="Tx001L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571612"/>
            <a:ext cx="3048440" cy="2286016"/>
          </a:xfrm>
          <a:prstGeom prst="rect">
            <a:avLst/>
          </a:prstGeom>
          <a:noFill/>
        </p:spPr>
      </p:pic>
      <p:pic>
        <p:nvPicPr>
          <p:cNvPr id="7" name="Picture 7" descr="514a48d9773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143380"/>
            <a:ext cx="3816350" cy="249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my_kuala_lumpur_1b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357694"/>
            <a:ext cx="3135911" cy="2357454"/>
          </a:xfrm>
          <a:prstGeom prst="rect">
            <a:avLst/>
          </a:prstGeom>
          <a:noFill/>
        </p:spPr>
      </p:pic>
      <p:pic>
        <p:nvPicPr>
          <p:cNvPr id="5" name="Picture 5" descr="1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643446"/>
            <a:ext cx="3217882" cy="20936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801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</a:rPr>
              <a:t>Найди декоративно–прикладное искусство</a:t>
            </a:r>
            <a:endParaRPr lang="ru-RU" sz="3000" b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dimka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 l="31696"/>
          <a:stretch>
            <a:fillRect/>
          </a:stretch>
        </p:blipFill>
        <p:spPr>
          <a:xfrm>
            <a:off x="642910" y="1285860"/>
            <a:ext cx="2969977" cy="3087224"/>
          </a:xfrm>
        </p:spPr>
      </p:pic>
      <p:pic>
        <p:nvPicPr>
          <p:cNvPr id="8" name="Рисунок 7" descr="34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1412776"/>
            <a:ext cx="2103622" cy="3085998"/>
          </a:xfrm>
          <a:prstGeom prst="rect">
            <a:avLst/>
          </a:prstGeom>
        </p:spPr>
      </p:pic>
      <p:pic>
        <p:nvPicPr>
          <p:cNvPr id="6" name="Picture 7" descr="artlib_gallery-53723-b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8040" y="1214422"/>
            <a:ext cx="1888439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979168" cy="5955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Найди живопись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03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85728"/>
            <a:ext cx="3580633" cy="2928958"/>
          </a:xfrm>
        </p:spPr>
      </p:pic>
      <p:pic>
        <p:nvPicPr>
          <p:cNvPr id="5" name="Рисунок 4" descr="sculpture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00808"/>
            <a:ext cx="2744010" cy="4251282"/>
          </a:xfrm>
          <a:prstGeom prst="rect">
            <a:avLst/>
          </a:prstGeom>
        </p:spPr>
      </p:pic>
      <p:pic>
        <p:nvPicPr>
          <p:cNvPr id="6" name="Picture 5" descr="building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357562"/>
            <a:ext cx="2857520" cy="2143140"/>
          </a:xfrm>
          <a:prstGeom prst="rect">
            <a:avLst/>
          </a:prstGeom>
          <a:noFill/>
        </p:spPr>
      </p:pic>
      <p:pic>
        <p:nvPicPr>
          <p:cNvPr id="7" name="Picture 5" descr="246278939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357562"/>
            <a:ext cx="2428875" cy="299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_%2033f7cfba-6e21-4e14-8ec2-d66e39c0258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357694"/>
            <a:ext cx="3428992" cy="22158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067400" cy="7395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Найди книжную графику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341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72198" y="1428736"/>
            <a:ext cx="2322056" cy="3406439"/>
          </a:xfrm>
        </p:spPr>
      </p:pic>
      <p:pic>
        <p:nvPicPr>
          <p:cNvPr id="5" name="Рисунок 4" descr="bacilla-g_245980.jpg"/>
          <p:cNvPicPr>
            <a:picLocks noChangeAspect="1"/>
          </p:cNvPicPr>
          <p:nvPr/>
        </p:nvPicPr>
        <p:blipFill>
          <a:blip r:embed="rId4" cstate="print"/>
          <a:srcRect l="32476"/>
          <a:stretch>
            <a:fillRect/>
          </a:stretch>
        </p:blipFill>
        <p:spPr>
          <a:xfrm>
            <a:off x="467544" y="1484784"/>
            <a:ext cx="2612681" cy="2872910"/>
          </a:xfrm>
          <a:prstGeom prst="rect">
            <a:avLst/>
          </a:prstGeom>
        </p:spPr>
      </p:pic>
      <p:pic>
        <p:nvPicPr>
          <p:cNvPr id="6" name="Picture 5" descr="игра в прят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142984"/>
            <a:ext cx="2947991" cy="2947991"/>
          </a:xfrm>
          <a:prstGeom prst="rect">
            <a:avLst/>
          </a:prstGeom>
          <a:noFill/>
        </p:spPr>
      </p:pic>
      <p:pic>
        <p:nvPicPr>
          <p:cNvPr id="7" name="Picture 4" descr="8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357694"/>
            <a:ext cx="3048000" cy="2176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24766" cy="11429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B0A09"/>
                </a:solidFill>
              </a:rPr>
              <a:t>Жанры живописи: пейзаж, натюрморт, портрет</a:t>
            </a:r>
            <a:endParaRPr lang="ru-RU" dirty="0"/>
          </a:p>
        </p:txBody>
      </p:sp>
      <p:pic>
        <p:nvPicPr>
          <p:cNvPr id="5" name="Picture 6" descr="artlib_gallery-113667-b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44000"/>
          </a:blip>
          <a:srcRect/>
          <a:stretch>
            <a:fillRect/>
          </a:stretch>
        </p:blipFill>
        <p:spPr bwMode="auto">
          <a:xfrm>
            <a:off x="285720" y="1571612"/>
            <a:ext cx="4445209" cy="2786082"/>
          </a:xfrm>
          <a:prstGeom prst="rect">
            <a:avLst/>
          </a:prstGeom>
          <a:noFill/>
        </p:spPr>
      </p:pic>
      <p:pic>
        <p:nvPicPr>
          <p:cNvPr id="6" name="Picture 5" descr="21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00108"/>
            <a:ext cx="2941638" cy="2576513"/>
          </a:xfrm>
          <a:prstGeom prst="rect">
            <a:avLst/>
          </a:prstGeom>
          <a:noFill/>
        </p:spPr>
      </p:pic>
      <p:pic>
        <p:nvPicPr>
          <p:cNvPr id="7" name="Picture 4" descr="картины 020"/>
          <p:cNvPicPr>
            <a:picLocks noChangeAspect="1" noChangeArrowheads="1"/>
          </p:cNvPicPr>
          <p:nvPr/>
        </p:nvPicPr>
        <p:blipFill>
          <a:blip r:embed="rId4" cstate="print">
            <a:lum contrast="16000"/>
          </a:blip>
          <a:srcRect/>
          <a:stretch>
            <a:fillRect/>
          </a:stretch>
        </p:blipFill>
        <p:spPr bwMode="auto">
          <a:xfrm>
            <a:off x="4929190" y="4000504"/>
            <a:ext cx="2225737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Виды пейзажей: ландшафтный, городской, морской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7" descr="pic_2004-11-21_04013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32000"/>
          </a:blip>
          <a:srcRect/>
          <a:stretch>
            <a:fillRect/>
          </a:stretch>
        </p:blipFill>
        <p:spPr bwMode="auto">
          <a:xfrm>
            <a:off x="214282" y="1571612"/>
            <a:ext cx="2428892" cy="3249141"/>
          </a:xfrm>
          <a:prstGeom prst="rect">
            <a:avLst/>
          </a:prstGeom>
          <a:noFill/>
        </p:spPr>
      </p:pic>
      <p:pic>
        <p:nvPicPr>
          <p:cNvPr id="5" name="Picture 6" descr="репродукции 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429000"/>
            <a:ext cx="2566986" cy="3283457"/>
          </a:xfrm>
          <a:prstGeom prst="rect">
            <a:avLst/>
          </a:prstGeom>
          <a:noFill/>
        </p:spPr>
      </p:pic>
      <p:pic>
        <p:nvPicPr>
          <p:cNvPr id="6" name="Picture 8" descr="20722915_EllaYang0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000108"/>
            <a:ext cx="421115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67600" cy="580926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>архитектура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teatr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75158"/>
            <a:ext cx="3786213" cy="2839660"/>
          </a:xfrm>
        </p:spPr>
      </p:pic>
      <p:pic>
        <p:nvPicPr>
          <p:cNvPr id="5" name="Рисунок 4" descr="719303548a553c26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5" y="1500174"/>
            <a:ext cx="4066884" cy="2714644"/>
          </a:xfrm>
          <a:prstGeom prst="rect">
            <a:avLst/>
          </a:prstGeom>
        </p:spPr>
      </p:pic>
      <p:pic>
        <p:nvPicPr>
          <p:cNvPr id="6" name="Рисунок 5" descr="maximklochkov_119261.jpg"/>
          <p:cNvPicPr>
            <a:picLocks noChangeAspect="1"/>
          </p:cNvPicPr>
          <p:nvPr/>
        </p:nvPicPr>
        <p:blipFill>
          <a:blip r:embed="rId4" cstate="print"/>
          <a:srcRect l="26953" t="7022" r="9765" b="35042"/>
          <a:stretch>
            <a:fillRect/>
          </a:stretch>
        </p:blipFill>
        <p:spPr>
          <a:xfrm>
            <a:off x="2428860" y="4286256"/>
            <a:ext cx="385765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Жанровая живопись: о детях, о животных, о спорте, сказочный жанр</a:t>
            </a:r>
            <a:endParaRPr lang="ru-RU" dirty="0"/>
          </a:p>
        </p:txBody>
      </p:sp>
      <p:pic>
        <p:nvPicPr>
          <p:cNvPr id="8" name="Picture 4" descr="Николай Петрович Богданов-Бельский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063240" cy="2596896"/>
          </a:xfrm>
          <a:prstGeom prst="rect">
            <a:avLst/>
          </a:prstGeom>
          <a:noFill/>
        </p:spPr>
      </p:pic>
      <p:pic>
        <p:nvPicPr>
          <p:cNvPr id="10" name="Picture 5" descr="ivan-tsarevich-na-serom-volke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000372"/>
            <a:ext cx="2713682" cy="3667138"/>
          </a:xfrm>
          <a:prstGeom prst="rect">
            <a:avLst/>
          </a:prstGeom>
          <a:noFill/>
        </p:spPr>
      </p:pic>
      <p:pic>
        <p:nvPicPr>
          <p:cNvPr id="9" name="Picture 5" descr="IMG_1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357298"/>
            <a:ext cx="4064000" cy="277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9704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B0A09"/>
                </a:solidFill>
              </a:rPr>
              <a:t/>
            </a:r>
            <a:br>
              <a:rPr lang="ru-RU" sz="2800" dirty="0" smtClean="0">
                <a:solidFill>
                  <a:srgbClr val="0B0A09"/>
                </a:solidFill>
              </a:rPr>
            </a:br>
            <a:r>
              <a:rPr lang="ru-RU" sz="2800" dirty="0" smtClean="0">
                <a:solidFill>
                  <a:srgbClr val="0B0A09"/>
                </a:solidFill>
              </a:rPr>
              <a:t/>
            </a:r>
            <a:br>
              <a:rPr lang="ru-RU" sz="2800" dirty="0" smtClean="0">
                <a:solidFill>
                  <a:srgbClr val="0B0A09"/>
                </a:solidFill>
              </a:rPr>
            </a:br>
            <a:r>
              <a:rPr lang="ru-RU" sz="2800" dirty="0" smtClean="0">
                <a:solidFill>
                  <a:srgbClr val="0B0A09"/>
                </a:solidFill>
              </a:rPr>
              <a:t/>
            </a:r>
            <a:br>
              <a:rPr lang="ru-RU" sz="2800" dirty="0" smtClean="0">
                <a:solidFill>
                  <a:srgbClr val="0B0A09"/>
                </a:solidFill>
              </a:rPr>
            </a:br>
            <a:r>
              <a:rPr lang="ru-RU" sz="2800" dirty="0" smtClean="0">
                <a:solidFill>
                  <a:srgbClr val="0B0A09"/>
                </a:solidFill>
              </a:rPr>
              <a:t/>
            </a:r>
            <a:br>
              <a:rPr lang="ru-RU" sz="2800" dirty="0" smtClean="0">
                <a:solidFill>
                  <a:srgbClr val="0B0A09"/>
                </a:solidFill>
              </a:rPr>
            </a:br>
            <a:r>
              <a:rPr lang="ru-RU" sz="2800" dirty="0" smtClean="0">
                <a:solidFill>
                  <a:srgbClr val="0B0A09"/>
                </a:solidFill>
              </a:rPr>
              <a:t>Жанровая скульптура, </a:t>
            </a:r>
            <a:r>
              <a:rPr lang="ru-RU" dirty="0" smtClean="0">
                <a:solidFill>
                  <a:srgbClr val="0B0A09"/>
                </a:solidFill>
              </a:rPr>
              <a:t>скульптура малых форм, изображающая животных, станковая, монументальная.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522143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8000" contrast="34000"/>
          </a:blip>
          <a:srcRect/>
          <a:stretch>
            <a:fillRect/>
          </a:stretch>
        </p:blipFill>
        <p:spPr bwMode="auto">
          <a:xfrm>
            <a:off x="6357950" y="2766798"/>
            <a:ext cx="2428892" cy="3187922"/>
          </a:xfrm>
          <a:prstGeom prst="rect">
            <a:avLst/>
          </a:prstGeom>
          <a:noFill/>
        </p:spPr>
      </p:pic>
      <p:pic>
        <p:nvPicPr>
          <p:cNvPr id="5" name="Picture 10" descr="лепестки вет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2747952" cy="2747952"/>
          </a:xfrm>
          <a:prstGeom prst="rect">
            <a:avLst/>
          </a:prstGeom>
          <a:noFill/>
        </p:spPr>
      </p:pic>
      <p:pic>
        <p:nvPicPr>
          <p:cNvPr id="6" name="Picture 6" descr="0_22726_caa52386_XL[1]"/>
          <p:cNvPicPr>
            <a:picLocks noChangeAspect="1" noChangeArrowheads="1"/>
          </p:cNvPicPr>
          <p:nvPr/>
        </p:nvPicPr>
        <p:blipFill>
          <a:blip r:embed="rId4" cstate="print">
            <a:lum contrast="34000"/>
          </a:blip>
          <a:srcRect/>
          <a:stretch>
            <a:fillRect/>
          </a:stretch>
        </p:blipFill>
        <p:spPr bwMode="auto">
          <a:xfrm>
            <a:off x="3500430" y="1428736"/>
            <a:ext cx="2357454" cy="1965123"/>
          </a:xfrm>
          <a:prstGeom prst="rect">
            <a:avLst/>
          </a:prstGeom>
          <a:noFill/>
        </p:spPr>
      </p:pic>
      <p:pic>
        <p:nvPicPr>
          <p:cNvPr id="7" name="Picture 6" descr="b302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57187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Декоративно – прикладное искусство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5" descr="P100042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14000"/>
          </a:blip>
          <a:srcRect/>
          <a:stretch>
            <a:fillRect/>
          </a:stretch>
        </p:blipFill>
        <p:spPr bwMode="auto">
          <a:xfrm>
            <a:off x="941222" y="1600200"/>
            <a:ext cx="6499556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012_-_dymkovskaya_igrushka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256"/>
            <a:ext cx="3470379" cy="24288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1542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B0A09"/>
                </a:solidFill>
              </a:rPr>
              <a:t>Занятия по знакомству детей с декоративно-прикладным искусством тесно связываются с занятиями по декоративному рисованию, лепке.</a:t>
            </a:r>
            <a:br>
              <a:rPr lang="ru-RU" dirty="0" smtClean="0">
                <a:solidFill>
                  <a:srgbClr val="0B0A09"/>
                </a:solidFill>
              </a:rPr>
            </a:br>
            <a:endParaRPr lang="ru-RU" dirty="0"/>
          </a:p>
        </p:txBody>
      </p:sp>
      <p:pic>
        <p:nvPicPr>
          <p:cNvPr id="4" name="Picture 4" descr="DSCN1154_thum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14554"/>
            <a:ext cx="3094575" cy="2320931"/>
          </a:xfrm>
          <a:prstGeom prst="rect">
            <a:avLst/>
          </a:prstGeom>
          <a:noFill/>
        </p:spPr>
      </p:pic>
      <p:pic>
        <p:nvPicPr>
          <p:cNvPr id="7" name="Picture 12" descr="i035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000240"/>
            <a:ext cx="2928958" cy="25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36854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B0A09"/>
                </a:solidFill>
              </a:rPr>
              <a:t>Дети знакомятся с графикой, ее видами (книжная графика, станковая, или эстамп, прикладная, плакат). </a:t>
            </a:r>
            <a:br>
              <a:rPr lang="ru-RU" sz="3200" dirty="0" smtClean="0">
                <a:solidFill>
                  <a:srgbClr val="0B0A09"/>
                </a:solidFill>
              </a:rPr>
            </a:br>
            <a:endParaRPr lang="ru-RU" dirty="0"/>
          </a:p>
        </p:txBody>
      </p:sp>
      <p:pic>
        <p:nvPicPr>
          <p:cNvPr id="4" name="Picture 4" descr="1 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6000" contrast="18000"/>
          </a:blip>
          <a:srcRect/>
          <a:stretch>
            <a:fillRect/>
          </a:stretch>
        </p:blipFill>
        <p:spPr bwMode="auto">
          <a:xfrm>
            <a:off x="428596" y="4000504"/>
            <a:ext cx="2071702" cy="26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post2[1]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/>
          <a:stretch>
            <a:fillRect/>
          </a:stretch>
        </p:blipFill>
        <p:spPr bwMode="auto">
          <a:xfrm>
            <a:off x="2714612" y="2214554"/>
            <a:ext cx="3103563" cy="2395537"/>
          </a:xfrm>
          <a:prstGeom prst="rect">
            <a:avLst/>
          </a:prstGeom>
          <a:noFill/>
        </p:spPr>
      </p:pic>
      <p:pic>
        <p:nvPicPr>
          <p:cNvPr id="6" name="Picture 6" descr="afisha_120x18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857496"/>
            <a:ext cx="2573337" cy="386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214422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AlternaSw" pitchFamily="34" charset="-52"/>
              </a:rPr>
              <a:t>архитекторы</a:t>
            </a:r>
            <a:endParaRPr lang="ru-RU" sz="96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_AlternaSw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24855E-7 L 0.31875 0.45503 L -0.31407 0.45503 L 3.05556E-6 9.24855E-7 Z " pathEditMode="relative" rAng="0" ptsTypes="FFFF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67600" cy="796950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>скульптура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279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198346" cy="4525962"/>
          </a:xfrm>
        </p:spPr>
      </p:pic>
      <p:pic>
        <p:nvPicPr>
          <p:cNvPr id="5" name="Рисунок 4" descr="6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428735"/>
            <a:ext cx="2767968" cy="4508091"/>
          </a:xfrm>
          <a:prstGeom prst="rect">
            <a:avLst/>
          </a:prstGeom>
        </p:spPr>
      </p:pic>
      <p:pic>
        <p:nvPicPr>
          <p:cNvPr id="6" name="Рисунок 5" descr="6068.jpg"/>
          <p:cNvPicPr>
            <a:picLocks noChangeAspect="1"/>
          </p:cNvPicPr>
          <p:nvPr/>
        </p:nvPicPr>
        <p:blipFill>
          <a:blip r:embed="rId4" cstate="print"/>
          <a:srcRect l="3575" t="3390" r="6057"/>
          <a:stretch>
            <a:fillRect/>
          </a:stretch>
        </p:blipFill>
        <p:spPr>
          <a:xfrm>
            <a:off x="3214678" y="1500174"/>
            <a:ext cx="3214710" cy="4286280"/>
          </a:xfrm>
          <a:prstGeom prst="rect">
            <a:avLst/>
          </a:prstGeom>
          <a:ln w="63500">
            <a:gradFill>
              <a:gsLst>
                <a:gs pos="0">
                  <a:srgbClr val="663300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AlternaSw" pitchFamily="34" charset="-52"/>
              </a:rPr>
              <a:t>скульпторы</a:t>
            </a:r>
            <a:endParaRPr lang="ru-RU" sz="96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_AlternaSw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5087E-6 L 0.29705 0.47191 L -0.31771 0.46983 L -2.5E-6 -4.45087E-6 Z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>Декоративно-прикладное искусство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dymkovo_toys_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1604534"/>
            <a:ext cx="3500462" cy="3324664"/>
          </a:xfrm>
        </p:spPr>
      </p:pic>
      <p:pic>
        <p:nvPicPr>
          <p:cNvPr id="5" name="Рисунок 4" descr="post-25406-11768521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054081"/>
            <a:ext cx="4269302" cy="3365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535782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Дымковская игрушка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357430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Городецкая роспись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072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AlternaSw" pitchFamily="34" charset="-52"/>
              </a:rPr>
              <a:t>Народные умельцы,</a:t>
            </a:r>
          </a:p>
          <a:p>
            <a:pPr algn="ctr"/>
            <a:r>
              <a:rPr lang="ru-RU" sz="1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AlternaSw" pitchFamily="34" charset="-52"/>
              </a:rPr>
              <a:t>мастера</a:t>
            </a:r>
            <a:endParaRPr lang="ru-RU" sz="120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_AlternaSw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9873 L 0.28767 0.28763 L -0.28125 0.28554 L 0.00069 -0.09873 Z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097216" cy="706090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>живопись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307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4689"/>
          <a:stretch>
            <a:fillRect/>
          </a:stretch>
        </p:blipFill>
        <p:spPr>
          <a:xfrm>
            <a:off x="857224" y="1285860"/>
            <a:ext cx="3786182" cy="2714644"/>
          </a:xfrm>
        </p:spPr>
      </p:pic>
      <p:pic>
        <p:nvPicPr>
          <p:cNvPr id="5" name="Рисунок 4" descr="8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285860"/>
            <a:ext cx="3531032" cy="2571768"/>
          </a:xfrm>
          <a:prstGeom prst="rect">
            <a:avLst/>
          </a:prstGeom>
        </p:spPr>
      </p:pic>
      <p:pic>
        <p:nvPicPr>
          <p:cNvPr id="6" name="Рисунок 5" descr="117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143380"/>
            <a:ext cx="3714776" cy="2422034"/>
          </a:xfrm>
          <a:prstGeom prst="rect">
            <a:avLst/>
          </a:prstGeom>
        </p:spPr>
      </p:pic>
      <p:pic>
        <p:nvPicPr>
          <p:cNvPr id="7" name="Рисунок 6" descr="6959.jpg"/>
          <p:cNvPicPr>
            <a:picLocks noChangeAspect="1"/>
          </p:cNvPicPr>
          <p:nvPr/>
        </p:nvPicPr>
        <p:blipFill>
          <a:blip r:embed="rId5" cstate="print"/>
          <a:srcRect t="11694" b="16190"/>
          <a:stretch>
            <a:fillRect/>
          </a:stretch>
        </p:blipFill>
        <p:spPr>
          <a:xfrm>
            <a:off x="5072066" y="4071942"/>
            <a:ext cx="3500462" cy="2529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928670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1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AlternaSw" pitchFamily="34" charset="-52"/>
              </a:rPr>
              <a:t>художники</a:t>
            </a:r>
            <a:endParaRPr lang="ru-RU" sz="120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_AlternaSw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78035E-7 L 0.30278 0.42682 L -0.33333 0.42682 L 5.55556E-7 -5.78035E-7 Z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622</TotalTime>
  <Words>111</Words>
  <Application>Microsoft Office PowerPoint</Application>
  <PresentationFormat>Экран (4:3)</PresentationFormat>
  <Paragraphs>31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Виды  изобразительного искусства</vt:lpstr>
      <vt:lpstr>архитектура</vt:lpstr>
      <vt:lpstr>Слайд 3</vt:lpstr>
      <vt:lpstr>скульптура</vt:lpstr>
      <vt:lpstr>Слайд 5</vt:lpstr>
      <vt:lpstr>Декоративно-прикладное искусство</vt:lpstr>
      <vt:lpstr>Слайд 7</vt:lpstr>
      <vt:lpstr>живопись</vt:lpstr>
      <vt:lpstr>Слайд 9</vt:lpstr>
      <vt:lpstr>Книжная графика</vt:lpstr>
      <vt:lpstr>Слайд 11</vt:lpstr>
      <vt:lpstr>Слайд 12</vt:lpstr>
      <vt:lpstr>   Найди архитектуру</vt:lpstr>
      <vt:lpstr>Найди скульптуру</vt:lpstr>
      <vt:lpstr>Найди декоративно–прикладное искусство</vt:lpstr>
      <vt:lpstr>Найди живопись</vt:lpstr>
      <vt:lpstr>Найди книжную графику</vt:lpstr>
      <vt:lpstr>Жанры живописи: пейзаж, натюрморт, портрет</vt:lpstr>
      <vt:lpstr>Виды пейзажей: ландшафтный, городской, морской</vt:lpstr>
      <vt:lpstr>Жанровая живопись: о детях, о животных, о спорте, сказочный жанр</vt:lpstr>
      <vt:lpstr>    Жанровая скульптура, скульптура малых форм, изображающая животных, станковая, монументальная.  </vt:lpstr>
      <vt:lpstr>Декоративно – прикладное искусство</vt:lpstr>
      <vt:lpstr>Занятия по знакомству детей с декоративно-прикладным искусством тесно связываются с занятиями по декоративному рисованию, лепке. </vt:lpstr>
      <vt:lpstr>Дети знакомятся с графикой, ее видами (книжная графика, станковая, или эстамп, прикладная, плакат).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Инна</cp:lastModifiedBy>
  <cp:revision>39</cp:revision>
  <dcterms:created xsi:type="dcterms:W3CDTF">2009-11-16T09:11:28Z</dcterms:created>
  <dcterms:modified xsi:type="dcterms:W3CDTF">2017-01-03T13:02:22Z</dcterms:modified>
</cp:coreProperties>
</file>